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aleway"/>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aleway-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italic.fntdata"/><Relationship Id="rId14" Type="http://schemas.openxmlformats.org/officeDocument/2006/relationships/font" Target="fonts/Raleway-bold.fntdata"/><Relationship Id="rId17" Type="http://schemas.openxmlformats.org/officeDocument/2006/relationships/font" Target="fonts/Lato-regular.fntdata"/><Relationship Id="rId16" Type="http://schemas.openxmlformats.org/officeDocument/2006/relationships/font" Target="fonts/Raleway-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cd9581a759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cd9581a759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I’ve prepared a comprehensive report of the policies around river corridor protection along the St Marys, encompassing state, district, and county </a:t>
            </a:r>
            <a:r>
              <a:rPr lang="en"/>
              <a:t>regulations</a:t>
            </a:r>
            <a:r>
              <a:rPr lang="en"/>
              <a:t>. Once the final pieces of the report have come together, it will hopefully be helpful by </a:t>
            </a:r>
            <a:r>
              <a:rPr lang="en"/>
              <a:t>consolidating</a:t>
            </a:r>
            <a:r>
              <a:rPr lang="en"/>
              <a:t> all of these spread out regulations and it also allowed us the chance to see the patchwork of regulations all together and make recommendations for how existing policies in each county could potentially be adopted in other areas to bring the best parts of each counties policies together into a cohesive, highest-common-denominator of protection along the river.</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d15fdfeca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d15fdfeca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 are some terms that may come up during this presentation so just to check ino n what I mean with each one. The river corridor is the area around a river that is needed to be aprt of its normal flow, a buffer zone is a section of the river corridor, usually defined by like ‘25ft to either side of the river’, where certain activites are prohibited or monitored in order to control what goes into the river. </a:t>
            </a:r>
            <a:r>
              <a:rPr lang="en"/>
              <a:t>Land</a:t>
            </a:r>
            <a:r>
              <a:rPr lang="en"/>
              <a:t> disturbing </a:t>
            </a:r>
            <a:r>
              <a:rPr lang="en"/>
              <a:t>activities</a:t>
            </a:r>
            <a:r>
              <a:rPr lang="en"/>
              <a:t> are defined differently in each state but in general they are things like development of a certain area of land that have the risk of creating runoff or changing erosion patterns and they may be restricted inside a buffer region.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d15fdfeca7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d15fdfeca7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primary laws at play here at the state level are the Erosion and Sedimentation Control Act in Georgia, which applies statewide, and in some areas along the river, the more protective Mountain and River Corridor Protection Act. Areas where the river flow is over 400 cubic feet annual are under that second one, so it is legally supposed ot be applied to some parts of the river but not all. Both laws </a:t>
            </a:r>
            <a:r>
              <a:rPr lang="en"/>
              <a:t>function</a:t>
            </a:r>
            <a:r>
              <a:rPr lang="en"/>
              <a:t> by seting up some size buffer, 25ft in the ESCA and 100 in the MRCPA, and then restricting the types of activities that can be done in that region and creating procedures to apply for variances.</a:t>
            </a:r>
            <a:endParaRPr/>
          </a:p>
          <a:p>
            <a:pPr indent="0" lvl="0" marL="0" rtl="0" algn="l">
              <a:spcBef>
                <a:spcPts val="0"/>
              </a:spcBef>
              <a:spcAft>
                <a:spcPts val="0"/>
              </a:spcAft>
              <a:buNone/>
            </a:pPr>
            <a:r>
              <a:rPr lang="en"/>
              <a:t>In Florida, river corridor protection is handled under the larger ERP program, which handles pretty much all land disturbing activities in Florida, so it is very extensive and includes language well beyond just river corridors. People must apply for a permit to conduct certain activities and the permitting process includes provisions to minimize erosion, protect habitat quality, and report any mitigation efforts that must be completed, among other things. Florida also has water management districts established under the ERP, so there is that additional District level which is covered in the report.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d15fdfeca7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d15fdfeca7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general, counties in both states are able to and have completed a process to get local enforcement authority for the state regulations, and part of that process is the consolidation of policies affecting river protections. Counties are able to have additional standards of protection as long as they are stricter and not conflicting with state regulations. In Camden and Nassau counties this includes the use of a river overlay district with stricter protections, though it does lead to unequal protections across the different counties. Some of the areas where each county has gone beyond the state regulations are listed here and are thoroughly covered in the report.</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d15fdfeca7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d15fdfeca7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we’ll take a look at the actual report, which will be distributed once a few final things get wrapped up. In general, it is structured from broadest to narrowest region specificity, with information on both states found in each section. I’ll show it in a moment, but since the report is so extensive and includes information that may not be releevent to you at all times, the long sections of regulatory text are </a:t>
            </a:r>
            <a:r>
              <a:rPr lang="en"/>
              <a:t>collapsible</a:t>
            </a:r>
            <a:r>
              <a:rPr lang="en"/>
              <a:t> using the little arrow that appears when you hover on those section headings, which are blue and marked with roman numerals. On the first page of the report there is a section called ‘navigating the report’ that discusses this and how to fix any issues that may arise, but in general you can collapse sections </a:t>
            </a:r>
            <a:r>
              <a:rPr lang="en"/>
              <a:t>you</a:t>
            </a:r>
            <a:r>
              <a:rPr lang="en"/>
              <a:t> aren’t using so that scrolling through the report is easier, and then expand those sections if you need them.</a:t>
            </a:r>
            <a:endParaRPr/>
          </a:p>
          <a:p>
            <a:pPr indent="0" lvl="0" marL="0" rtl="0" algn="l">
              <a:spcBef>
                <a:spcPts val="0"/>
              </a:spcBef>
              <a:spcAft>
                <a:spcPts val="0"/>
              </a:spcAft>
              <a:buNone/>
            </a:pPr>
            <a:r>
              <a:rPr lang="en"/>
              <a:t>There are live links throughout the document, some of which take you directly to the section being discussed, while others may just take you to that document in general and you need to find the section being discussed using the section numbers given. This just depended on the type of documents available online, whether section-specific links existed or not. The final page contains our analysis and recommendations based on the current </a:t>
            </a:r>
            <a:r>
              <a:rPr lang="en"/>
              <a:t>state</a:t>
            </a:r>
            <a:r>
              <a:rPr lang="en"/>
              <a:t> of regulations. Now let’s take a quick look at that, and my contact information is </a:t>
            </a:r>
            <a:r>
              <a:rPr lang="en"/>
              <a:t>provided</a:t>
            </a:r>
            <a:r>
              <a:rPr lang="en"/>
              <a:t> on the last slide here if there are ever any concerns.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cd5b4ff4e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cd5b4ff4e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371725" y="630225"/>
            <a:ext cx="6331500" cy="1542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River Corridor Protection Policy, </a:t>
            </a:r>
            <a:endParaRPr/>
          </a:p>
          <a:p>
            <a:pPr indent="0" lvl="0" marL="0" rtl="0" algn="l">
              <a:spcBef>
                <a:spcPts val="0"/>
              </a:spcBef>
              <a:spcAft>
                <a:spcPts val="0"/>
              </a:spcAft>
              <a:buNone/>
            </a:pPr>
            <a:r>
              <a:rPr lang="en"/>
              <a:t>St. Marys River</a:t>
            </a:r>
            <a:endParaRPr/>
          </a:p>
        </p:txBody>
      </p:sp>
      <p:sp>
        <p:nvSpPr>
          <p:cNvPr id="73" name="Google Shape;73;p13"/>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Katherine Christie</a:t>
            </a:r>
            <a:endParaRPr/>
          </a:p>
          <a:p>
            <a:pPr indent="0" lvl="0" marL="0" rtl="0" algn="l">
              <a:spcBef>
                <a:spcPts val="0"/>
              </a:spcBef>
              <a:spcAft>
                <a:spcPts val="0"/>
              </a:spcAft>
              <a:buNone/>
            </a:pPr>
            <a:r>
              <a:rPr lang="en"/>
              <a:t>Supervised by Laurie Fowler, UGA Environmental Law Practicum Spring 2021</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Overview</a:t>
            </a:r>
            <a:endParaRPr/>
          </a:p>
        </p:txBody>
      </p:sp>
      <p:sp>
        <p:nvSpPr>
          <p:cNvPr id="79" name="Google Shape;79;p14"/>
          <p:cNvSpPr txBox="1"/>
          <p:nvPr/>
        </p:nvSpPr>
        <p:spPr>
          <a:xfrm>
            <a:off x="2374125" y="2176650"/>
            <a:ext cx="6539400" cy="1252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800">
                <a:solidFill>
                  <a:schemeClr val="dk2"/>
                </a:solidFill>
                <a:latin typeface="Lato"/>
                <a:ea typeface="Lato"/>
                <a:cs typeface="Lato"/>
                <a:sym typeface="Lato"/>
              </a:rPr>
              <a:t>Comprehensive report of State, District, and County regulations affecting river corridor protections along the St. Marys.</a:t>
            </a:r>
            <a:endParaRPr sz="1800">
              <a:solidFill>
                <a:schemeClr val="dk2"/>
              </a:solidFill>
              <a:latin typeface="Lato"/>
              <a:ea typeface="Lato"/>
              <a:cs typeface="Lato"/>
              <a:sym typeface="Lato"/>
            </a:endParaRPr>
          </a:p>
          <a:p>
            <a:pPr indent="0" lvl="0" marL="0" rtl="0" algn="l">
              <a:lnSpc>
                <a:spcPct val="115000"/>
              </a:lnSpc>
              <a:spcBef>
                <a:spcPts val="1200"/>
              </a:spcBef>
              <a:spcAft>
                <a:spcPts val="1200"/>
              </a:spcAft>
              <a:buNone/>
            </a:pPr>
            <a:r>
              <a:t/>
            </a:r>
            <a:endParaRPr sz="1800">
              <a:solidFill>
                <a:schemeClr val="dk2"/>
              </a:solidFill>
              <a:latin typeface="Lato"/>
              <a:ea typeface="Lato"/>
              <a:cs typeface="Lato"/>
              <a:sym typeface="Lato"/>
            </a:endParaRPr>
          </a:p>
        </p:txBody>
      </p:sp>
      <p:sp>
        <p:nvSpPr>
          <p:cNvPr id="80" name="Google Shape;80;p14"/>
          <p:cNvSpPr/>
          <p:nvPr/>
        </p:nvSpPr>
        <p:spPr>
          <a:xfrm>
            <a:off x="419775" y="635900"/>
            <a:ext cx="1620300" cy="12444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4"/>
          <p:cNvSpPr/>
          <p:nvPr/>
        </p:nvSpPr>
        <p:spPr>
          <a:xfrm>
            <a:off x="419775" y="3263200"/>
            <a:ext cx="1620300" cy="1244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4"/>
          <p:cNvSpPr/>
          <p:nvPr/>
        </p:nvSpPr>
        <p:spPr>
          <a:xfrm>
            <a:off x="419775" y="1949550"/>
            <a:ext cx="1620300" cy="12444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Terminology</a:t>
            </a:r>
            <a:endParaRPr/>
          </a:p>
        </p:txBody>
      </p:sp>
      <p:sp>
        <p:nvSpPr>
          <p:cNvPr id="88" name="Google Shape;88;p15"/>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2"/>
              </a:buClr>
              <a:buSzPts val="1100"/>
              <a:buFont typeface="Arial"/>
              <a:buNone/>
            </a:pPr>
            <a:r>
              <a:rPr lang="en"/>
              <a:t>River corridor- area around a river needed to maintain normal flow.</a:t>
            </a:r>
            <a:endParaRPr/>
          </a:p>
          <a:p>
            <a:pPr indent="0" lvl="0" marL="0" rtl="0" algn="l">
              <a:spcBef>
                <a:spcPts val="1200"/>
              </a:spcBef>
              <a:spcAft>
                <a:spcPts val="0"/>
              </a:spcAft>
              <a:buClr>
                <a:schemeClr val="dk2"/>
              </a:buClr>
              <a:buSzPts val="1100"/>
              <a:buFont typeface="Arial"/>
              <a:buNone/>
            </a:pPr>
            <a:r>
              <a:rPr lang="en"/>
              <a:t>Buffer- a section of the river corridor protected from certain activities in order to maintain water quality.</a:t>
            </a:r>
            <a:endParaRPr/>
          </a:p>
          <a:p>
            <a:pPr indent="0" lvl="0" marL="0" rtl="0" algn="l">
              <a:spcBef>
                <a:spcPts val="1200"/>
              </a:spcBef>
              <a:spcAft>
                <a:spcPts val="0"/>
              </a:spcAft>
              <a:buNone/>
            </a:pPr>
            <a:r>
              <a:rPr lang="en"/>
              <a:t>Land-disturbing activity- activities such as development that may create harmful runoff or change erosion patterns</a:t>
            </a:r>
            <a:endParaRPr/>
          </a:p>
          <a:p>
            <a:pPr indent="0" lvl="0" marL="0" rtl="0" algn="l">
              <a:spcBef>
                <a:spcPts val="1200"/>
              </a:spcBef>
              <a:spcAft>
                <a:spcPts val="1200"/>
              </a:spcAft>
              <a:buClr>
                <a:schemeClr val="dk2"/>
              </a:buClr>
              <a:buSzPts val="1100"/>
              <a:buFont typeface="Arial"/>
              <a:buNone/>
            </a:pPr>
            <a:r>
              <a:t/>
            </a:r>
            <a:endParaRPr/>
          </a:p>
        </p:txBody>
      </p:sp>
      <p:sp>
        <p:nvSpPr>
          <p:cNvPr id="89" name="Google Shape;89;p15"/>
          <p:cNvSpPr/>
          <p:nvPr/>
        </p:nvSpPr>
        <p:spPr>
          <a:xfrm>
            <a:off x="419775" y="635900"/>
            <a:ext cx="1620300" cy="12444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5"/>
          <p:cNvSpPr/>
          <p:nvPr/>
        </p:nvSpPr>
        <p:spPr>
          <a:xfrm>
            <a:off x="419775" y="3263200"/>
            <a:ext cx="1620300" cy="1244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5"/>
          <p:cNvSpPr/>
          <p:nvPr/>
        </p:nvSpPr>
        <p:spPr>
          <a:xfrm>
            <a:off x="419775" y="1949550"/>
            <a:ext cx="1620300" cy="12444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State Regulations</a:t>
            </a:r>
            <a:endParaRPr/>
          </a:p>
        </p:txBody>
      </p:sp>
      <p:sp>
        <p:nvSpPr>
          <p:cNvPr id="97" name="Google Shape;97;p16"/>
          <p:cNvSpPr txBox="1"/>
          <p:nvPr>
            <p:ph idx="1" type="body"/>
          </p:nvPr>
        </p:nvSpPr>
        <p:spPr>
          <a:xfrm>
            <a:off x="2410107" y="1595775"/>
            <a:ext cx="2689500" cy="3002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Georgia</a:t>
            </a:r>
            <a:endParaRPr/>
          </a:p>
          <a:p>
            <a:pPr indent="-342900" lvl="0" marL="457200" rtl="0" algn="l">
              <a:spcBef>
                <a:spcPts val="1200"/>
              </a:spcBef>
              <a:spcAft>
                <a:spcPts val="0"/>
              </a:spcAft>
              <a:buSzPts val="1800"/>
              <a:buChar char="-"/>
            </a:pPr>
            <a:r>
              <a:rPr lang="en"/>
              <a:t>Erosion and Sedimentation Control Act</a:t>
            </a:r>
            <a:endParaRPr/>
          </a:p>
          <a:p>
            <a:pPr indent="-342900" lvl="0" marL="457200" rtl="0" algn="l">
              <a:spcBef>
                <a:spcPts val="0"/>
              </a:spcBef>
              <a:spcAft>
                <a:spcPts val="0"/>
              </a:spcAft>
              <a:buSzPts val="1800"/>
              <a:buChar char="-"/>
            </a:pPr>
            <a:r>
              <a:rPr lang="en"/>
              <a:t>Mountain and River Corridor Protection Act</a:t>
            </a:r>
            <a:endParaRPr/>
          </a:p>
        </p:txBody>
      </p:sp>
      <p:sp>
        <p:nvSpPr>
          <p:cNvPr id="98" name="Google Shape;98;p16"/>
          <p:cNvSpPr/>
          <p:nvPr/>
        </p:nvSpPr>
        <p:spPr>
          <a:xfrm>
            <a:off x="419775" y="635900"/>
            <a:ext cx="1620300" cy="12444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6"/>
          <p:cNvSpPr/>
          <p:nvPr/>
        </p:nvSpPr>
        <p:spPr>
          <a:xfrm>
            <a:off x="419775" y="3263200"/>
            <a:ext cx="1620300" cy="1244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6"/>
          <p:cNvSpPr/>
          <p:nvPr/>
        </p:nvSpPr>
        <p:spPr>
          <a:xfrm>
            <a:off x="419775" y="1949550"/>
            <a:ext cx="1620300" cy="12444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6"/>
          <p:cNvSpPr txBox="1"/>
          <p:nvPr>
            <p:ph idx="1" type="body"/>
          </p:nvPr>
        </p:nvSpPr>
        <p:spPr>
          <a:xfrm>
            <a:off x="5711907" y="1595775"/>
            <a:ext cx="2689500" cy="3002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Florida</a:t>
            </a:r>
            <a:endParaRPr/>
          </a:p>
          <a:p>
            <a:pPr indent="-342900" lvl="0" marL="457200" rtl="0" algn="l">
              <a:spcBef>
                <a:spcPts val="1200"/>
              </a:spcBef>
              <a:spcAft>
                <a:spcPts val="0"/>
              </a:spcAft>
              <a:buSzPts val="1800"/>
              <a:buChar char="-"/>
            </a:pPr>
            <a:r>
              <a:rPr lang="en"/>
              <a:t>Environmental Resource Permitting (ERP)</a:t>
            </a:r>
            <a:endParaRPr/>
          </a:p>
          <a:p>
            <a:pPr indent="-317500" lvl="1" marL="914400" rtl="0" algn="l">
              <a:spcBef>
                <a:spcPts val="0"/>
              </a:spcBef>
              <a:spcAft>
                <a:spcPts val="0"/>
              </a:spcAft>
              <a:buSzPts val="1400"/>
              <a:buChar char="-"/>
            </a:pPr>
            <a:r>
              <a:rPr lang="en"/>
              <a:t>St. Johns River Water Management District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7"/>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County Authority and Regulations</a:t>
            </a:r>
            <a:endParaRPr/>
          </a:p>
        </p:txBody>
      </p:sp>
      <p:sp>
        <p:nvSpPr>
          <p:cNvPr id="107" name="Google Shape;107;p17"/>
          <p:cNvSpPr txBox="1"/>
          <p:nvPr>
            <p:ph idx="1" type="body"/>
          </p:nvPr>
        </p:nvSpPr>
        <p:spPr>
          <a:xfrm>
            <a:off x="2410100" y="1273125"/>
            <a:ext cx="2689500" cy="3325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sz="2058"/>
              <a:t>Georgia</a:t>
            </a:r>
            <a:endParaRPr sz="2058"/>
          </a:p>
          <a:p>
            <a:pPr indent="0" lvl="0" marL="0" rtl="0" algn="l">
              <a:spcBef>
                <a:spcPts val="1200"/>
              </a:spcBef>
              <a:spcAft>
                <a:spcPts val="0"/>
              </a:spcAft>
              <a:buNone/>
            </a:pPr>
            <a:r>
              <a:rPr lang="en"/>
              <a:t>Camden</a:t>
            </a:r>
            <a:endParaRPr/>
          </a:p>
          <a:p>
            <a:pPr indent="-334327" lvl="0" marL="457200" rtl="0" algn="l">
              <a:spcBef>
                <a:spcPts val="1200"/>
              </a:spcBef>
              <a:spcAft>
                <a:spcPts val="0"/>
              </a:spcAft>
              <a:buSzPct val="100000"/>
              <a:buChar char="-"/>
            </a:pPr>
            <a:r>
              <a:rPr lang="en"/>
              <a:t>Has more adoption of the stricter regs</a:t>
            </a:r>
            <a:endParaRPr/>
          </a:p>
          <a:p>
            <a:pPr indent="-334327" lvl="0" marL="457200" rtl="0" algn="l">
              <a:spcBef>
                <a:spcPts val="0"/>
              </a:spcBef>
              <a:spcAft>
                <a:spcPts val="0"/>
              </a:spcAft>
              <a:buSzPct val="100000"/>
              <a:buChar char="-"/>
            </a:pPr>
            <a:r>
              <a:rPr lang="en"/>
              <a:t>Overlay district</a:t>
            </a:r>
            <a:endParaRPr/>
          </a:p>
          <a:p>
            <a:pPr indent="-334327" lvl="0" marL="457200" rtl="0" algn="l">
              <a:spcBef>
                <a:spcPts val="0"/>
              </a:spcBef>
              <a:spcAft>
                <a:spcPts val="0"/>
              </a:spcAft>
              <a:buSzPct val="100000"/>
              <a:buChar char="-"/>
            </a:pPr>
            <a:r>
              <a:rPr lang="en"/>
              <a:t>Coastal marshlands</a:t>
            </a:r>
            <a:endParaRPr/>
          </a:p>
          <a:p>
            <a:pPr indent="0" lvl="0" marL="0" rtl="0" algn="l">
              <a:spcBef>
                <a:spcPts val="1200"/>
              </a:spcBef>
              <a:spcAft>
                <a:spcPts val="0"/>
              </a:spcAft>
              <a:buNone/>
            </a:pPr>
            <a:r>
              <a:rPr lang="en"/>
              <a:t>Charlton</a:t>
            </a:r>
            <a:endParaRPr/>
          </a:p>
          <a:p>
            <a:pPr indent="-334327" lvl="0" marL="457200" rtl="0" algn="l">
              <a:spcBef>
                <a:spcPts val="1200"/>
              </a:spcBef>
              <a:spcAft>
                <a:spcPts val="0"/>
              </a:spcAft>
              <a:buSzPct val="100000"/>
              <a:buChar char="-"/>
            </a:pPr>
            <a:r>
              <a:rPr lang="en"/>
              <a:t>Almost completely sticks to the state regulations</a:t>
            </a:r>
            <a:endParaRPr/>
          </a:p>
        </p:txBody>
      </p:sp>
      <p:sp>
        <p:nvSpPr>
          <p:cNvPr id="108" name="Google Shape;108;p17"/>
          <p:cNvSpPr/>
          <p:nvPr/>
        </p:nvSpPr>
        <p:spPr>
          <a:xfrm>
            <a:off x="419775" y="635900"/>
            <a:ext cx="1620300" cy="12444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7"/>
          <p:cNvSpPr/>
          <p:nvPr/>
        </p:nvSpPr>
        <p:spPr>
          <a:xfrm>
            <a:off x="419775" y="3263200"/>
            <a:ext cx="1620300" cy="1244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7"/>
          <p:cNvSpPr/>
          <p:nvPr/>
        </p:nvSpPr>
        <p:spPr>
          <a:xfrm>
            <a:off x="419775" y="1949550"/>
            <a:ext cx="1620300" cy="12444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7"/>
          <p:cNvSpPr txBox="1"/>
          <p:nvPr>
            <p:ph idx="1" type="body"/>
          </p:nvPr>
        </p:nvSpPr>
        <p:spPr>
          <a:xfrm>
            <a:off x="5711900" y="1272975"/>
            <a:ext cx="2689500" cy="3325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Florida</a:t>
            </a:r>
            <a:endParaRPr/>
          </a:p>
          <a:p>
            <a:pPr indent="0" lvl="0" marL="0" rtl="0" algn="l">
              <a:spcBef>
                <a:spcPts val="1200"/>
              </a:spcBef>
              <a:spcAft>
                <a:spcPts val="0"/>
              </a:spcAft>
              <a:buNone/>
            </a:pPr>
            <a:r>
              <a:rPr lang="en" sz="1650"/>
              <a:t>Baker</a:t>
            </a:r>
            <a:endParaRPr sz="1650"/>
          </a:p>
          <a:p>
            <a:pPr indent="-333375" lvl="0" marL="457200" rtl="0" algn="l">
              <a:spcBef>
                <a:spcPts val="1200"/>
              </a:spcBef>
              <a:spcAft>
                <a:spcPts val="0"/>
              </a:spcAft>
              <a:buSzPts val="1650"/>
              <a:buChar char="-"/>
            </a:pPr>
            <a:r>
              <a:rPr lang="en" sz="1650"/>
              <a:t>Habitat and wetland protections</a:t>
            </a:r>
            <a:endParaRPr sz="1650"/>
          </a:p>
          <a:p>
            <a:pPr indent="0" lvl="0" marL="0" rtl="0" algn="l">
              <a:spcBef>
                <a:spcPts val="1200"/>
              </a:spcBef>
              <a:spcAft>
                <a:spcPts val="0"/>
              </a:spcAft>
              <a:buNone/>
            </a:pPr>
            <a:r>
              <a:rPr lang="en" sz="1650"/>
              <a:t>Nassau</a:t>
            </a:r>
            <a:endParaRPr sz="1650"/>
          </a:p>
          <a:p>
            <a:pPr indent="-333375" lvl="0" marL="457200" rtl="0" algn="l">
              <a:spcBef>
                <a:spcPts val="1200"/>
              </a:spcBef>
              <a:spcAft>
                <a:spcPts val="0"/>
              </a:spcAft>
              <a:buSzPts val="1650"/>
              <a:buChar char="-"/>
            </a:pPr>
            <a:r>
              <a:rPr lang="en" sz="1650"/>
              <a:t>Overlay district</a:t>
            </a:r>
            <a:endParaRPr sz="1650"/>
          </a:p>
          <a:p>
            <a:pPr indent="-333375" lvl="0" marL="457200" rtl="0" algn="l">
              <a:spcBef>
                <a:spcPts val="0"/>
              </a:spcBef>
              <a:spcAft>
                <a:spcPts val="0"/>
              </a:spcAft>
              <a:buSzPts val="1650"/>
              <a:buChar char="-"/>
            </a:pPr>
            <a:r>
              <a:rPr lang="en" sz="1650"/>
              <a:t>Wetland protections</a:t>
            </a:r>
            <a:endParaRPr sz="165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Navigating the Report</a:t>
            </a:r>
            <a:endParaRPr/>
          </a:p>
        </p:txBody>
      </p:sp>
      <p:sp>
        <p:nvSpPr>
          <p:cNvPr id="117" name="Google Shape;117;p18"/>
          <p:cNvSpPr txBox="1"/>
          <p:nvPr>
            <p:ph idx="1" type="body"/>
          </p:nvPr>
        </p:nvSpPr>
        <p:spPr>
          <a:xfrm>
            <a:off x="2473400" y="1189575"/>
            <a:ext cx="6248400" cy="331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Broadest to narrowest region specificity</a:t>
            </a:r>
            <a:endParaRPr/>
          </a:p>
          <a:p>
            <a:pPr indent="0" lvl="0" marL="0" rtl="0" algn="l">
              <a:spcBef>
                <a:spcPts val="1200"/>
              </a:spcBef>
              <a:spcAft>
                <a:spcPts val="0"/>
              </a:spcAft>
              <a:buNone/>
            </a:pPr>
            <a:r>
              <a:rPr lang="en"/>
              <a:t>Collapsible sections</a:t>
            </a:r>
            <a:endParaRPr/>
          </a:p>
          <a:p>
            <a:pPr indent="-342900" lvl="0" marL="457200" rtl="0" algn="l">
              <a:spcBef>
                <a:spcPts val="1200"/>
              </a:spcBef>
              <a:spcAft>
                <a:spcPts val="0"/>
              </a:spcAft>
              <a:buSzPts val="1800"/>
              <a:buChar char="-"/>
            </a:pPr>
            <a:r>
              <a:rPr lang="en"/>
              <a:t>Parts of documents pulled directly from legislation marked with Roman numeral sections which can be collapsed using black triangles</a:t>
            </a:r>
            <a:endParaRPr/>
          </a:p>
          <a:p>
            <a:pPr indent="0" lvl="0" marL="0" rtl="0" algn="l">
              <a:spcBef>
                <a:spcPts val="1200"/>
              </a:spcBef>
              <a:spcAft>
                <a:spcPts val="1200"/>
              </a:spcAft>
              <a:buNone/>
            </a:pPr>
            <a:r>
              <a:rPr lang="en"/>
              <a:t>Specific links to sections within documents given where possible, general links and section numbers given where not.</a:t>
            </a:r>
            <a:endParaRPr/>
          </a:p>
        </p:txBody>
      </p:sp>
      <p:sp>
        <p:nvSpPr>
          <p:cNvPr id="118" name="Google Shape;118;p18"/>
          <p:cNvSpPr/>
          <p:nvPr/>
        </p:nvSpPr>
        <p:spPr>
          <a:xfrm>
            <a:off x="419775" y="635900"/>
            <a:ext cx="1620300" cy="12444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8"/>
          <p:cNvSpPr/>
          <p:nvPr/>
        </p:nvSpPr>
        <p:spPr>
          <a:xfrm>
            <a:off x="419775" y="3263200"/>
            <a:ext cx="1620300" cy="1244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8"/>
          <p:cNvSpPr/>
          <p:nvPr/>
        </p:nvSpPr>
        <p:spPr>
          <a:xfrm>
            <a:off x="419775" y="1949550"/>
            <a:ext cx="1620300" cy="12444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Questions?</a:t>
            </a:r>
            <a:endParaRPr/>
          </a:p>
          <a:p>
            <a:pPr indent="0" lvl="0" marL="0" rtl="0" algn="ctr">
              <a:spcBef>
                <a:spcPts val="0"/>
              </a:spcBef>
              <a:spcAft>
                <a:spcPts val="0"/>
              </a:spcAft>
              <a:buNone/>
            </a:pPr>
            <a:r>
              <a:rPr lang="en" sz="1511"/>
              <a:t>Contact katchristie98@gmail.com</a:t>
            </a:r>
            <a:endParaRPr sz="1511"/>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Swiss">
      <a:dk1>
        <a:srgbClr val="9FC5E8"/>
      </a:dk1>
      <a:lt1>
        <a:srgbClr val="FFFFFF"/>
      </a:lt1>
      <a:dk2>
        <a:srgbClr val="000000"/>
      </a:dk2>
      <a:lt2>
        <a:srgbClr val="757575"/>
      </a:lt2>
      <a:accent1>
        <a:srgbClr val="BF9000"/>
      </a:accent1>
      <a:accent2>
        <a:srgbClr val="F9CB9C"/>
      </a:accent2>
      <a:accent3>
        <a:srgbClr val="38761D"/>
      </a:accent3>
      <a:accent4>
        <a:srgbClr val="51B9A3"/>
      </a:accent4>
      <a:accent5>
        <a:srgbClr val="F6B26B"/>
      </a:accent5>
      <a:accent6>
        <a:srgbClr val="D9EAD3"/>
      </a:accent6>
      <a:hlink>
        <a:srgbClr val="0B5394"/>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